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39"/>
  </p:notesMasterIdLst>
  <p:handoutMasterIdLst>
    <p:handoutMasterId r:id="rId40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2/26/22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891" y="4862023"/>
            <a:ext cx="1874480" cy="238727"/>
            <a:chOff x="3519449" y="4886156"/>
            <a:chExt cx="1874480" cy="238727"/>
          </a:xfrm>
        </p:grpSpPr>
        <p:sp>
          <p:nvSpPr>
            <p:cNvPr id="11" name="Subtitle 1"/>
            <p:cNvSpPr txBox="1">
              <a:spLocks/>
            </p:cNvSpPr>
            <p:nvPr userDrawn="1"/>
          </p:nvSpPr>
          <p:spPr>
            <a:xfrm>
              <a:off x="3519449" y="4886156"/>
              <a:ext cx="1050635" cy="1602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Powered by</a:t>
              </a:r>
            </a:p>
          </p:txBody>
        </p:sp>
        <p:pic>
          <p:nvPicPr>
            <p:cNvPr id="12" name="Picture 11" descr="sm_logo_reversed1color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796" y="4895292"/>
              <a:ext cx="1109133" cy="22959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7175" y="3732517"/>
            <a:ext cx="3897313" cy="374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04788" y="3880918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46927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166774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04788" y="4274702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February 26,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7175" y="1549473"/>
            <a:ext cx="5661618" cy="1234730"/>
          </a:xfrm>
        </p:spPr>
        <p:txBody>
          <a:bodyPr/>
          <a:lstStyle/>
          <a:p>
            <a:r>
              <a:rPr dirty="0"/>
              <a:t>Broadband Chesterfield Subscriber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7175" y="2865907"/>
            <a:ext cx="3897313" cy="374650"/>
          </a:xfrm>
        </p:spPr>
        <p:txBody>
          <a:bodyPr/>
          <a:lstStyle/>
          <a:p>
            <a:r>
              <a:rPr dirty="0"/>
              <a:t>February 2022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22A73F6-B7C0-A648-A1D9-970CBEEA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14689"/>
            <a:ext cx="4874150" cy="95392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116673E-54B2-3144-ADA2-C16A2B8FCF33}"/>
              </a:ext>
            </a:extLst>
          </p:cNvPr>
          <p:cNvSpPr txBox="1">
            <a:spLocks/>
          </p:cNvSpPr>
          <p:nvPr/>
        </p:nvSpPr>
        <p:spPr>
          <a:xfrm>
            <a:off x="257175" y="3455461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165 Total Responses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Have you experienced any interruptions in service that lasted longer than 1 hour?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161    Skipped: 4</a:t>
            </a:r>
          </a:p>
        </p:txBody>
      </p:sp>
      <p:pic>
        <p:nvPicPr>
          <p:cNvPr id="4" name="Picture 3" descr="chart7466885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19664"/>
            <a:ext cx="7543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Have you experienced any interruptions in service that lasted longer than 1 hour?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161    Skipped: 4</a:t>
            </a:r>
          </a:p>
        </p:txBody>
      </p:sp>
      <p:pic>
        <p:nvPicPr>
          <p:cNvPr id="4" name="Picture 3" descr="table7466885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2964"/>
            <a:ext cx="7543800" cy="1422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Did you have internet service prior to Broadband (DSL, Satellite, Cell Phone)?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161    Skipped: 4</a:t>
            </a:r>
          </a:p>
        </p:txBody>
      </p:sp>
      <p:pic>
        <p:nvPicPr>
          <p:cNvPr id="4" name="Picture 3" descr="chart7466885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19664"/>
            <a:ext cx="7543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Did you have internet service prior to Broadband (DSL, Satellite, Cell Phone)?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161    Skipped: 4</a:t>
            </a:r>
          </a:p>
        </p:txBody>
      </p:sp>
      <p:pic>
        <p:nvPicPr>
          <p:cNvPr id="4" name="Picture 3" descr="table7466885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2964"/>
            <a:ext cx="7543800" cy="1422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How would you rate Broadband Chesterfield service against your previous provider?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146    Skipped: 19</a:t>
            </a:r>
          </a:p>
        </p:txBody>
      </p:sp>
      <p:pic>
        <p:nvPicPr>
          <p:cNvPr id="4" name="Picture 3" descr="chart7466885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55" y="1049658"/>
            <a:ext cx="6838689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How would you rate Broadband Chesterfield service against your previous provider?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146    Skipped: 19</a:t>
            </a:r>
          </a:p>
        </p:txBody>
      </p:sp>
      <p:pic>
        <p:nvPicPr>
          <p:cNvPr id="4" name="Picture 3" descr="table7466885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926114"/>
            <a:ext cx="75438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How would you describe your use of broadband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6</a:t>
            </a:r>
          </a:p>
        </p:txBody>
      </p:sp>
      <p:pic>
        <p:nvPicPr>
          <p:cNvPr id="4" name="Picture 3" descr="chart7466885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59" y="1049658"/>
            <a:ext cx="5435881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How would you describe your use of broadband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6</a:t>
            </a:r>
          </a:p>
        </p:txBody>
      </p:sp>
      <p:pic>
        <p:nvPicPr>
          <p:cNvPr id="4" name="Picture 3" descr="table7466885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Which of the following do you use your broadband service for? Check as many as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6</a:t>
            </a:r>
          </a:p>
        </p:txBody>
      </p:sp>
      <p:pic>
        <p:nvPicPr>
          <p:cNvPr id="4" name="Picture 3" descr="chart7466885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15" y="1049658"/>
            <a:ext cx="3164169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Which of the following do you use your broadband service for? Check as many as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6</a:t>
            </a:r>
          </a:p>
        </p:txBody>
      </p:sp>
      <p:pic>
        <p:nvPicPr>
          <p:cNvPr id="4" name="Picture 3" descr="table7466885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59" y="1049658"/>
            <a:ext cx="5023681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When did you get Broadband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164    Skipped: 1</a:t>
            </a:r>
          </a:p>
        </p:txBody>
      </p:sp>
      <p:pic>
        <p:nvPicPr>
          <p:cNvPr id="4" name="Picture 3" descr="chart7466885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97" y="1049658"/>
            <a:ext cx="5047604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Are you content with your level of use of the internet or would you like to learn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6</a:t>
            </a:r>
          </a:p>
        </p:txBody>
      </p:sp>
      <p:pic>
        <p:nvPicPr>
          <p:cNvPr id="4" name="Picture 3" descr="chart7466885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19664"/>
            <a:ext cx="7543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Are you content with your level of use of the internet or would you like to learn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159    Skipped: 6</a:t>
            </a:r>
          </a:p>
        </p:txBody>
      </p:sp>
      <p:pic>
        <p:nvPicPr>
          <p:cNvPr id="4" name="Picture 3" descr="table7466885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2964"/>
            <a:ext cx="7543800" cy="1422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What type of training would you like to see offered?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20    Skipped: 145</a:t>
            </a:r>
          </a:p>
        </p:txBody>
      </p:sp>
      <p:pic>
        <p:nvPicPr>
          <p:cNvPr id="4" name="Picture 3" descr="chart7466885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91" y="1049658"/>
            <a:ext cx="4930217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What type of training would you like to see offered?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20    Skipped: 145</a:t>
            </a:r>
          </a:p>
        </p:txBody>
      </p:sp>
      <p:pic>
        <p:nvPicPr>
          <p:cNvPr id="4" name="Picture 3" descr="table7466885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35564"/>
            <a:ext cx="75438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Have you contacted either Whip City Fiber Customer Service or Whip City Technical Support?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158    Skipped: 7</a:t>
            </a:r>
          </a:p>
        </p:txBody>
      </p:sp>
      <p:pic>
        <p:nvPicPr>
          <p:cNvPr id="4" name="Picture 3" descr="chart7469173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19664"/>
            <a:ext cx="7543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Have you contacted either Whip City Fiber Customer Service or Whip City Technical Support?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158    Skipped: 7</a:t>
            </a:r>
          </a:p>
        </p:txBody>
      </p:sp>
      <p:pic>
        <p:nvPicPr>
          <p:cNvPr id="4" name="Picture 3" descr="table7469173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2964"/>
            <a:ext cx="7543800" cy="1422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What were the issues you called about? Check as many as apply.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102    Skipped: 63</a:t>
            </a:r>
          </a:p>
        </p:txBody>
      </p:sp>
      <p:pic>
        <p:nvPicPr>
          <p:cNvPr id="4" name="Picture 3" descr="chart7469179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91" y="1049658"/>
            <a:ext cx="4930217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What were the issues you called about? Check as many as apply.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102    Skipped: 63</a:t>
            </a:r>
          </a:p>
        </p:txBody>
      </p:sp>
      <p:pic>
        <p:nvPicPr>
          <p:cNvPr id="4" name="Picture 3" descr="table7469179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35564"/>
            <a:ext cx="75438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How satisfied are you with Whip City's customer/technical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102    Skipped: 63</a:t>
            </a:r>
          </a:p>
        </p:txBody>
      </p:sp>
      <p:pic>
        <p:nvPicPr>
          <p:cNvPr id="4" name="Picture 3" descr="chart7469185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97" y="1049658"/>
            <a:ext cx="5047604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How satisfied are you with Whip City's customer/technical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102    Skipped: 63</a:t>
            </a:r>
          </a:p>
        </p:txBody>
      </p:sp>
      <p:pic>
        <p:nvPicPr>
          <p:cNvPr id="4" name="Picture 3" descr="table7469185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38714"/>
            <a:ext cx="75438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When did you get Broadband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164    Skipped: 1</a:t>
            </a:r>
          </a:p>
        </p:txBody>
      </p:sp>
      <p:pic>
        <p:nvPicPr>
          <p:cNvPr id="4" name="Picture 3" descr="table7466885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38714"/>
            <a:ext cx="75438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How many members of your household use the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9</a:t>
            </a:r>
          </a:p>
        </p:txBody>
      </p:sp>
      <p:pic>
        <p:nvPicPr>
          <p:cNvPr id="4" name="Picture 3" descr="chart74668859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91" y="1049658"/>
            <a:ext cx="4930217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How many members of your household use the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9</a:t>
            </a:r>
          </a:p>
        </p:txBody>
      </p:sp>
      <p:pic>
        <p:nvPicPr>
          <p:cNvPr id="4" name="Picture 3" descr="table74668859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35564"/>
            <a:ext cx="75438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What is the age of each member of your household using the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153    Skipped: 12</a:t>
            </a:r>
          </a:p>
        </p:txBody>
      </p:sp>
      <p:pic>
        <p:nvPicPr>
          <p:cNvPr id="4" name="Picture 3" descr="chart7466885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57" y="1049658"/>
            <a:ext cx="4291485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What is the age of each member of your household using the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153    Skipped: 12</a:t>
            </a:r>
          </a:p>
        </p:txBody>
      </p:sp>
      <p:pic>
        <p:nvPicPr>
          <p:cNvPr id="4" name="Picture 3" descr="table7466885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056604"/>
            <a:ext cx="8144000" cy="35551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On a the following scale, please indicate how you feel about each of the following aspects of the Broadband network.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9</a:t>
            </a:r>
          </a:p>
        </p:txBody>
      </p:sp>
      <p:pic>
        <p:nvPicPr>
          <p:cNvPr id="4" name="Picture 3" descr="chart7466885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63" y="1049658"/>
            <a:ext cx="1607273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On a the following scale, please indicate how you feel about each of the following aspects of the Broadband network.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156    Skipped: 9</a:t>
            </a:r>
          </a:p>
        </p:txBody>
      </p:sp>
      <p:pic>
        <p:nvPicPr>
          <p:cNvPr id="4" name="Picture 3" descr="table7466885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11533"/>
            <a:ext cx="8144000" cy="22452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How would you rate your overall satisfaction with Chesterfield's new Broadband Internet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165    Skipped: 0</a:t>
            </a:r>
          </a:p>
        </p:txBody>
      </p:sp>
      <p:pic>
        <p:nvPicPr>
          <p:cNvPr id="4" name="Picture 3" descr="chart7466885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97" y="1049658"/>
            <a:ext cx="5047604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How would you rate your overall satisfaction with Chesterfield's new Broadband Internet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165    Skipped: 0</a:t>
            </a:r>
          </a:p>
        </p:txBody>
      </p:sp>
      <p:pic>
        <p:nvPicPr>
          <p:cNvPr id="4" name="Picture 3" descr="table7466885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38714"/>
            <a:ext cx="75438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How important to you is having high speed broadband internet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160    Skipped: 5</a:t>
            </a:r>
          </a:p>
        </p:txBody>
      </p:sp>
      <p:pic>
        <p:nvPicPr>
          <p:cNvPr id="4" name="Picture 3" descr="chart7466885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59" y="1049658"/>
            <a:ext cx="5435881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How important to you is having high speed broadband internet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160    Skipped: 5</a:t>
            </a:r>
          </a:p>
        </p:txBody>
      </p:sp>
      <p:pic>
        <p:nvPicPr>
          <p:cNvPr id="4" name="Picture 3" descr="table7466885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How would you rate the following aspects of Broadband Chesterfield?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161    Skipped: 4</a:t>
            </a:r>
          </a:p>
        </p:txBody>
      </p:sp>
      <p:pic>
        <p:nvPicPr>
          <p:cNvPr id="4" name="Picture 3" descr="chart7466885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91" y="1049658"/>
            <a:ext cx="5520816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How would you rate the following aspects of Broadband Chesterfield?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161    Skipped: 4</a:t>
            </a:r>
          </a:p>
        </p:txBody>
      </p:sp>
      <p:pic>
        <p:nvPicPr>
          <p:cNvPr id="4" name="Picture 3" descr="table7466885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16514"/>
            <a:ext cx="7543800" cy="3035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279</TotalTime>
  <Words>741</Words>
  <Application>Microsoft Macintosh PowerPoint</Application>
  <PresentationFormat>On-screen Show (16:9)</PresentationFormat>
  <Paragraphs>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Q1: When did you get Broadband service?</vt:lpstr>
      <vt:lpstr>Q1: When did you get Broadband service?</vt:lpstr>
      <vt:lpstr>Q2: How would you rate your overall satisfaction with Chesterfield's new Broadband Internet Service?</vt:lpstr>
      <vt:lpstr>Q2: How would you rate your overall satisfaction with Chesterfield's new Broadband Internet Service?</vt:lpstr>
      <vt:lpstr>Q4: How important to you is having high speed broadband internet service?</vt:lpstr>
      <vt:lpstr>Q4: How important to you is having high speed broadband internet service?</vt:lpstr>
      <vt:lpstr>Q5: How would you rate the following aspects of Broadband Chesterfield?</vt:lpstr>
      <vt:lpstr>Q5: How would you rate the following aspects of Broadband Chesterfield?</vt:lpstr>
      <vt:lpstr>Q6: Have you experienced any interruptions in service that lasted longer than 1 hour?</vt:lpstr>
      <vt:lpstr>Q6: Have you experienced any interruptions in service that lasted longer than 1 hour?</vt:lpstr>
      <vt:lpstr>Q7: Did you have internet service prior to Broadband (DSL, Satellite, Cell Phone)?</vt:lpstr>
      <vt:lpstr>Q7: Did you have internet service prior to Broadband (DSL, Satellite, Cell Phone)?</vt:lpstr>
      <vt:lpstr>Q8: How would you rate Broadband Chesterfield service against your previous provider?</vt:lpstr>
      <vt:lpstr>Q8: How would you rate Broadband Chesterfield service against your previous provider?</vt:lpstr>
      <vt:lpstr>Q9: How would you describe your use of broadband internet?</vt:lpstr>
      <vt:lpstr>Q9: How would you describe your use of broadband internet?</vt:lpstr>
      <vt:lpstr>Q10: Which of the following do you use your broadband service for? Check as many as apply</vt:lpstr>
      <vt:lpstr>Q10: Which of the following do you use your broadband service for? Check as many as apply</vt:lpstr>
      <vt:lpstr>Q11: Are you content with your level of use of the internet or would you like to learn more?</vt:lpstr>
      <vt:lpstr>Q11: Are you content with your level of use of the internet or would you like to learn more?</vt:lpstr>
      <vt:lpstr>Q12: What type of training would you like to see offered?</vt:lpstr>
      <vt:lpstr>Q12: What type of training would you like to see offered?</vt:lpstr>
      <vt:lpstr>Q13: Have you contacted either Whip City Fiber Customer Service or Whip City Technical Support?</vt:lpstr>
      <vt:lpstr>Q13: Have you contacted either Whip City Fiber Customer Service or Whip City Technical Support?</vt:lpstr>
      <vt:lpstr>Q14: What were the issues you called about? Check as many as apply.</vt:lpstr>
      <vt:lpstr>Q14: What were the issues you called about? Check as many as apply.</vt:lpstr>
      <vt:lpstr>Q15: How satisfied are you with Whip City's customer/technical service?</vt:lpstr>
      <vt:lpstr>Q15: How satisfied are you with Whip City's customer/technical service?</vt:lpstr>
      <vt:lpstr>Q17: How many members of your household use the internet?</vt:lpstr>
      <vt:lpstr>Q17: How many members of your household use the internet?</vt:lpstr>
      <vt:lpstr>Q18: What is the age of each member of your household using the internet?</vt:lpstr>
      <vt:lpstr>Q18: What is the age of each member of your household using the internet?</vt:lpstr>
      <vt:lpstr>Q19: On a the following scale, please indicate how you feel about each of the following aspects of the Broadband network.</vt:lpstr>
      <vt:lpstr>Q19: On a the following scale, please indicate how you feel about each of the following aspects of the Broadband network.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Justin West</cp:lastModifiedBy>
  <cp:revision>42</cp:revision>
  <dcterms:created xsi:type="dcterms:W3CDTF">2014-01-30T23:18:11Z</dcterms:created>
  <dcterms:modified xsi:type="dcterms:W3CDTF">2022-02-26T15:46:10Z</dcterms:modified>
</cp:coreProperties>
</file>